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16"/>
  </p:notesMasterIdLst>
  <p:sldIdLst>
    <p:sldId id="256" r:id="rId5"/>
    <p:sldId id="343" r:id="rId6"/>
    <p:sldId id="342" r:id="rId7"/>
    <p:sldId id="300" r:id="rId8"/>
    <p:sldId id="347" r:id="rId9"/>
    <p:sldId id="341" r:id="rId10"/>
    <p:sldId id="348" r:id="rId11"/>
    <p:sldId id="349" r:id="rId12"/>
    <p:sldId id="271" r:id="rId13"/>
    <p:sldId id="346" r:id="rId14"/>
    <p:sldId id="35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E33864-FC76-4A68-927B-DF2D87888642}" v="67" dt="2025-02-21T16:30:07.823"/>
  </p1510:revLst>
</p1510:revInfo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E748E9-3A6A-4E40-97D1-423CD484FCEA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FBD6A68-3F1B-4204-AEFC-29AE65F14506}">
      <dgm:prSet custT="1"/>
      <dgm:spPr/>
      <dgm:t>
        <a:bodyPr/>
        <a:lstStyle/>
        <a:p>
          <a:r>
            <a:rPr lang="en-US" sz="2000" dirty="0"/>
            <a:t>Thomas Day was extremely successful as a craftsman and businessman. He was one of the largest producers of furniture in the mid-19</a:t>
          </a:r>
          <a:r>
            <a:rPr lang="en-US" sz="2000" baseline="30000" dirty="0"/>
            <a:t>th</a:t>
          </a:r>
          <a:r>
            <a:rPr lang="en-US" sz="2000" dirty="0"/>
            <a:t> century.</a:t>
          </a:r>
        </a:p>
      </dgm:t>
    </dgm:pt>
    <dgm:pt modelId="{25C1FA7F-0C73-49F9-8402-978680C2316C}" type="parTrans" cxnId="{10DA9EC6-77F0-4AA4-914A-862F1B51D1E3}">
      <dgm:prSet/>
      <dgm:spPr/>
      <dgm:t>
        <a:bodyPr/>
        <a:lstStyle/>
        <a:p>
          <a:endParaRPr lang="en-US"/>
        </a:p>
      </dgm:t>
    </dgm:pt>
    <dgm:pt modelId="{102621AA-87A4-498B-B2AF-4FB835716443}" type="sibTrans" cxnId="{10DA9EC6-77F0-4AA4-914A-862F1B51D1E3}">
      <dgm:prSet/>
      <dgm:spPr/>
      <dgm:t>
        <a:bodyPr/>
        <a:lstStyle/>
        <a:p>
          <a:endParaRPr lang="en-US"/>
        </a:p>
      </dgm:t>
    </dgm:pt>
    <dgm:pt modelId="{2E0BE34F-6DE6-4110-A463-AD0A1F739CDC}">
      <dgm:prSet custT="1"/>
      <dgm:spPr/>
      <dgm:t>
        <a:bodyPr/>
        <a:lstStyle/>
        <a:p>
          <a:r>
            <a:rPr lang="en-US" sz="2000" dirty="0"/>
            <a:t>Thomas Day’s story gives us </a:t>
          </a:r>
          <a:r>
            <a:rPr lang="en-US" sz="2000" b="1" dirty="0"/>
            <a:t>insight</a:t>
          </a:r>
          <a:r>
            <a:rPr lang="en-US" sz="2000" dirty="0"/>
            <a:t> into the lives of </a:t>
          </a:r>
          <a:r>
            <a:rPr lang="en-US" sz="2000" b="1" dirty="0"/>
            <a:t>free Black people </a:t>
          </a:r>
          <a:r>
            <a:rPr lang="en-US" sz="2000" dirty="0"/>
            <a:t>before the Civil War.</a:t>
          </a:r>
        </a:p>
      </dgm:t>
    </dgm:pt>
    <dgm:pt modelId="{8C94E99A-FD27-4A46-8744-70F65F7C21EF}" type="parTrans" cxnId="{58D0A609-DAE9-4AD9-AC1B-EE637684E528}">
      <dgm:prSet/>
      <dgm:spPr/>
      <dgm:t>
        <a:bodyPr/>
        <a:lstStyle/>
        <a:p>
          <a:endParaRPr lang="en-US"/>
        </a:p>
      </dgm:t>
    </dgm:pt>
    <dgm:pt modelId="{EAC17ACF-1146-41B7-9CFA-2F58983AE678}" type="sibTrans" cxnId="{58D0A609-DAE9-4AD9-AC1B-EE637684E528}">
      <dgm:prSet/>
      <dgm:spPr/>
      <dgm:t>
        <a:bodyPr/>
        <a:lstStyle/>
        <a:p>
          <a:endParaRPr lang="en-US"/>
        </a:p>
      </dgm:t>
    </dgm:pt>
    <dgm:pt modelId="{270C8A62-D03D-454B-8D7E-A556D3EB5EFA}" type="pres">
      <dgm:prSet presAssocID="{F6E748E9-3A6A-4E40-97D1-423CD484FCEA}" presName="root" presStyleCnt="0">
        <dgm:presLayoutVars>
          <dgm:dir/>
          <dgm:resizeHandles val="exact"/>
        </dgm:presLayoutVars>
      </dgm:prSet>
      <dgm:spPr/>
    </dgm:pt>
    <dgm:pt modelId="{3A907910-C470-4F93-8E2B-CD1C38F3237D}" type="pres">
      <dgm:prSet presAssocID="{7FBD6A68-3F1B-4204-AEFC-29AE65F14506}" presName="compNode" presStyleCnt="0"/>
      <dgm:spPr/>
    </dgm:pt>
    <dgm:pt modelId="{1B8814AC-7699-4698-BDCF-D722AF33E3FF}" type="pres">
      <dgm:prSet presAssocID="{7FBD6A68-3F1B-4204-AEFC-29AE65F1450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8D8B06E-BBC4-43A3-A29E-D854E36A56AD}" type="pres">
      <dgm:prSet presAssocID="{7FBD6A68-3F1B-4204-AEFC-29AE65F14506}" presName="spaceRect" presStyleCnt="0"/>
      <dgm:spPr/>
    </dgm:pt>
    <dgm:pt modelId="{209BB1B4-315F-40B4-8AA9-2CFCFF878E67}" type="pres">
      <dgm:prSet presAssocID="{7FBD6A68-3F1B-4204-AEFC-29AE65F14506}" presName="textRect" presStyleLbl="revTx" presStyleIdx="0" presStyleCnt="2" custLinFactNeighborX="-1163" custLinFactNeighborY="-15103">
        <dgm:presLayoutVars>
          <dgm:chMax val="1"/>
          <dgm:chPref val="1"/>
        </dgm:presLayoutVars>
      </dgm:prSet>
      <dgm:spPr/>
    </dgm:pt>
    <dgm:pt modelId="{5D702781-6827-4CB7-8933-017B79B24994}" type="pres">
      <dgm:prSet presAssocID="{102621AA-87A4-498B-B2AF-4FB835716443}" presName="sibTrans" presStyleCnt="0"/>
      <dgm:spPr/>
    </dgm:pt>
    <dgm:pt modelId="{D3264550-BAF7-431E-AEDC-3A7C3300009A}" type="pres">
      <dgm:prSet presAssocID="{2E0BE34F-6DE6-4110-A463-AD0A1F739CDC}" presName="compNode" presStyleCnt="0"/>
      <dgm:spPr/>
    </dgm:pt>
    <dgm:pt modelId="{9B334894-D3F5-452C-90A9-519C2BD45474}" type="pres">
      <dgm:prSet presAssocID="{2E0BE34F-6DE6-4110-A463-AD0A1F739CD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14AD52A-3243-4814-BDF3-1550D7B45A22}" type="pres">
      <dgm:prSet presAssocID="{2E0BE34F-6DE6-4110-A463-AD0A1F739CDC}" presName="spaceRect" presStyleCnt="0"/>
      <dgm:spPr/>
    </dgm:pt>
    <dgm:pt modelId="{95DA383F-662A-4134-A17C-E1DFDE08E833}" type="pres">
      <dgm:prSet presAssocID="{2E0BE34F-6DE6-4110-A463-AD0A1F739CD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8D0A609-DAE9-4AD9-AC1B-EE637684E528}" srcId="{F6E748E9-3A6A-4E40-97D1-423CD484FCEA}" destId="{2E0BE34F-6DE6-4110-A463-AD0A1F739CDC}" srcOrd="1" destOrd="0" parTransId="{8C94E99A-FD27-4A46-8744-70F65F7C21EF}" sibTransId="{EAC17ACF-1146-41B7-9CFA-2F58983AE678}"/>
    <dgm:cxn modelId="{BE3D0A20-F3AC-420D-9F8D-593651C92979}" type="presOf" srcId="{7FBD6A68-3F1B-4204-AEFC-29AE65F14506}" destId="{209BB1B4-315F-40B4-8AA9-2CFCFF878E67}" srcOrd="0" destOrd="0" presId="urn:microsoft.com/office/officeart/2018/2/layout/IconLabelList"/>
    <dgm:cxn modelId="{30A6D299-E285-415C-9E98-CAB48684C5A1}" type="presOf" srcId="{2E0BE34F-6DE6-4110-A463-AD0A1F739CDC}" destId="{95DA383F-662A-4134-A17C-E1DFDE08E833}" srcOrd="0" destOrd="0" presId="urn:microsoft.com/office/officeart/2018/2/layout/IconLabelList"/>
    <dgm:cxn modelId="{04BF16B8-7EAB-429E-A9DA-548B97A081AE}" type="presOf" srcId="{F6E748E9-3A6A-4E40-97D1-423CD484FCEA}" destId="{270C8A62-D03D-454B-8D7E-A556D3EB5EFA}" srcOrd="0" destOrd="0" presId="urn:microsoft.com/office/officeart/2018/2/layout/IconLabelList"/>
    <dgm:cxn modelId="{10DA9EC6-77F0-4AA4-914A-862F1B51D1E3}" srcId="{F6E748E9-3A6A-4E40-97D1-423CD484FCEA}" destId="{7FBD6A68-3F1B-4204-AEFC-29AE65F14506}" srcOrd="0" destOrd="0" parTransId="{25C1FA7F-0C73-49F9-8402-978680C2316C}" sibTransId="{102621AA-87A4-498B-B2AF-4FB835716443}"/>
    <dgm:cxn modelId="{EF00A298-B217-47A4-9013-A387B795DD0D}" type="presParOf" srcId="{270C8A62-D03D-454B-8D7E-A556D3EB5EFA}" destId="{3A907910-C470-4F93-8E2B-CD1C38F3237D}" srcOrd="0" destOrd="0" presId="urn:microsoft.com/office/officeart/2018/2/layout/IconLabelList"/>
    <dgm:cxn modelId="{5C604EE0-17EE-4BAE-840A-754836B7BB11}" type="presParOf" srcId="{3A907910-C470-4F93-8E2B-CD1C38F3237D}" destId="{1B8814AC-7699-4698-BDCF-D722AF33E3FF}" srcOrd="0" destOrd="0" presId="urn:microsoft.com/office/officeart/2018/2/layout/IconLabelList"/>
    <dgm:cxn modelId="{868A3D53-BDC8-4292-8AC0-FCC5B36CB375}" type="presParOf" srcId="{3A907910-C470-4F93-8E2B-CD1C38F3237D}" destId="{68D8B06E-BBC4-43A3-A29E-D854E36A56AD}" srcOrd="1" destOrd="0" presId="urn:microsoft.com/office/officeart/2018/2/layout/IconLabelList"/>
    <dgm:cxn modelId="{3724B1D4-F4BF-4AAD-830C-E4760FC61591}" type="presParOf" srcId="{3A907910-C470-4F93-8E2B-CD1C38F3237D}" destId="{209BB1B4-315F-40B4-8AA9-2CFCFF878E67}" srcOrd="2" destOrd="0" presId="urn:microsoft.com/office/officeart/2018/2/layout/IconLabelList"/>
    <dgm:cxn modelId="{6D8AAB42-5AD4-4F80-ACB5-7A5CBF3D4CFE}" type="presParOf" srcId="{270C8A62-D03D-454B-8D7E-A556D3EB5EFA}" destId="{5D702781-6827-4CB7-8933-017B79B24994}" srcOrd="1" destOrd="0" presId="urn:microsoft.com/office/officeart/2018/2/layout/IconLabelList"/>
    <dgm:cxn modelId="{28F21791-DE24-49D9-BCE0-BB8117CF4B37}" type="presParOf" srcId="{270C8A62-D03D-454B-8D7E-A556D3EB5EFA}" destId="{D3264550-BAF7-431E-AEDC-3A7C3300009A}" srcOrd="2" destOrd="0" presId="urn:microsoft.com/office/officeart/2018/2/layout/IconLabelList"/>
    <dgm:cxn modelId="{A9518D54-D99E-4ADA-A3F1-B1FBE5E2E722}" type="presParOf" srcId="{D3264550-BAF7-431E-AEDC-3A7C3300009A}" destId="{9B334894-D3F5-452C-90A9-519C2BD45474}" srcOrd="0" destOrd="0" presId="urn:microsoft.com/office/officeart/2018/2/layout/IconLabelList"/>
    <dgm:cxn modelId="{BA12EF76-A66D-48B1-ABC9-CCFBF195BC31}" type="presParOf" srcId="{D3264550-BAF7-431E-AEDC-3A7C3300009A}" destId="{714AD52A-3243-4814-BDF3-1550D7B45A22}" srcOrd="1" destOrd="0" presId="urn:microsoft.com/office/officeart/2018/2/layout/IconLabelList"/>
    <dgm:cxn modelId="{2448CBCF-F1ED-4D06-BF76-AAB2DA55AAF6}" type="presParOf" srcId="{D3264550-BAF7-431E-AEDC-3A7C3300009A}" destId="{95DA383F-662A-4134-A17C-E1DFDE08E8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814AC-7699-4698-BDCF-D722AF33E3FF}">
      <dsp:nvSpPr>
        <dsp:cNvPr id="0" name=""/>
        <dsp:cNvSpPr/>
      </dsp:nvSpPr>
      <dsp:spPr>
        <a:xfrm>
          <a:off x="2193887" y="208179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BB1B4-315F-40B4-8AA9-2CFCFF878E67}">
      <dsp:nvSpPr>
        <dsp:cNvPr id="0" name=""/>
        <dsp:cNvSpPr/>
      </dsp:nvSpPr>
      <dsp:spPr>
        <a:xfrm>
          <a:off x="955645" y="2531120"/>
          <a:ext cx="4320000" cy="13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Thomas Day was extremely successful as a craftsman and businessman. He was one of the largest producers of furniture in the mid-19</a:t>
          </a:r>
          <a:r>
            <a:rPr lang="en-US" sz="2000" kern="1200" baseline="30000" dirty="0"/>
            <a:t>th</a:t>
          </a:r>
          <a:r>
            <a:rPr lang="en-US" sz="2000" kern="1200" dirty="0"/>
            <a:t> century.</a:t>
          </a:r>
        </a:p>
      </dsp:txBody>
      <dsp:txXfrm>
        <a:off x="955645" y="2531120"/>
        <a:ext cx="4320000" cy="1395000"/>
      </dsp:txXfrm>
    </dsp:sp>
    <dsp:sp modelId="{9B334894-D3F5-452C-90A9-519C2BD45474}">
      <dsp:nvSpPr>
        <dsp:cNvPr id="0" name=""/>
        <dsp:cNvSpPr/>
      </dsp:nvSpPr>
      <dsp:spPr>
        <a:xfrm>
          <a:off x="7269887" y="208179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A383F-662A-4134-A17C-E1DFDE08E833}">
      <dsp:nvSpPr>
        <dsp:cNvPr id="0" name=""/>
        <dsp:cNvSpPr/>
      </dsp:nvSpPr>
      <dsp:spPr>
        <a:xfrm>
          <a:off x="6081887" y="2741807"/>
          <a:ext cx="4320000" cy="13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Thomas Day’s story gives us </a:t>
          </a:r>
          <a:r>
            <a:rPr lang="en-US" sz="2000" b="1" kern="1200" dirty="0"/>
            <a:t>insight</a:t>
          </a:r>
          <a:r>
            <a:rPr lang="en-US" sz="2000" kern="1200" dirty="0"/>
            <a:t> into the lives of </a:t>
          </a:r>
          <a:r>
            <a:rPr lang="en-US" sz="2000" b="1" kern="1200" dirty="0"/>
            <a:t>free Black people </a:t>
          </a:r>
          <a:r>
            <a:rPr lang="en-US" sz="2000" kern="1200" dirty="0"/>
            <a:t>before the Civil War.</a:t>
          </a:r>
        </a:p>
      </dsp:txBody>
      <dsp:txXfrm>
        <a:off x="6081887" y="2741807"/>
        <a:ext cx="4320000" cy="139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88C29-9E04-4B26-9F0D-4A69CE9FE1A5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E0407-935A-438B-AF66-28803EDE65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2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18E17-E86B-4918-AC6E-373CA9D86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5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47124D-D927-400B-B59C-CEDBD507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3976" y="-43974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ADF6CE-9ECB-46C3-934F-B81BC2BE0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anchor="b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2DF7C0A-1B3B-401D-A625-E7F87B1DFE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A6D2C5-E6A9-4A27-AE58-9CEDCFCB4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2"/>
                </a:solidFill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solidFill>
                <a:schemeClr val="tx2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147A7F-B058-475D-BA3A-E1807E37B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DB5FC-CA7C-4369-A121-67C4C93AB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814F19-D3DA-42AB-AAD4-22D54FE3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26634-B312-428E-8F30-17C18904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AC832B9-3155-477F-89D0-A1708364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801D982-FEE5-4484-AD95-86DEE2E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F932331-BB94-49D3-9E40-67111663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653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6265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926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987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3617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4229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20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mmary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DA21C8-9B4F-48CA-BBF3-273AA89D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0" y="461339"/>
            <a:ext cx="3949840" cy="2251716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z="3600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60A49-3E5E-45D9-82CF-80174402B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942" y="0"/>
            <a:ext cx="719262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E687B-7CD1-42D6-B28F-7CF3EB714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7942" y="0"/>
            <a:ext cx="719263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B458BE2E-5260-4DB2-86A2-2C93610844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61339"/>
            <a:ext cx="5508288" cy="283113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73295B3D-C1CE-453D-B606-79917F4EFDD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0826" y="3429000"/>
            <a:ext cx="5508288" cy="283113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42C36F80-96FA-43AC-ACFF-C626ED2F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A3DA98F-3AD9-4503-8525-7A30DD715B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0290" y="2867741"/>
            <a:ext cx="3949586" cy="32946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29F436A2-3398-4A5A-AF46-81BC5264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27648"/>
            <a:ext cx="3045406" cy="365125"/>
          </a:xfrm>
        </p:spPr>
        <p:txBody>
          <a:bodyPr/>
          <a:lstStyle>
            <a:lvl1pPr algn="l"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78BD5B31-7A42-46D8-A5A3-CD0DC4B9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4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887E59D-6BE5-4CB5-B3B3-BAF69EFA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688598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3BFBD-7478-4683-BA2C-E7BFC660B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FF916-2B4D-4DC1-AD98-AF8F2EFD4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90666" y="0"/>
            <a:ext cx="6001333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80B3D3-8262-4D62-8B77-51C5FF582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196875" y="0"/>
            <a:ext cx="5992075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D44A1B8E-1071-45A0-8A94-0AA7F201E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5149" y="3412114"/>
            <a:ext cx="4952681" cy="275030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DF6FCAD9-068D-41D9-A5F4-E22F2D28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402EFB4-17A2-4345-82DA-89EF34B5E9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1801" y="380991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EC3DFC6E-6D3D-48C3-BD9E-33878CD86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1800" y="2376797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7EC41F32-B997-4949-A553-260965B03F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1800" y="4379170"/>
            <a:ext cx="4856144" cy="19254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3E86EC02-7D1A-4CB3-B376-1044BEF4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27648"/>
            <a:ext cx="3810000" cy="365125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Presentation title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F1ABD226-6012-4821-BD32-E8E6EB95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400" y="6327648"/>
            <a:ext cx="533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836EA2-D914-4028-95BF-1B97B17FE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DFAD1-E970-4A5F-98F7-D42CA9DFB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3E32FB-4A5F-4D36-A227-CF26EBF0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9DA8CA5C-5748-45EE-B537-5A44A3BFC6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175" y="0"/>
            <a:ext cx="6196013" cy="4602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015D873-DDCC-44AF-AE80-703ED88AEC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718" y="327025"/>
            <a:ext cx="5073194" cy="394998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16E99B66-5BC0-4B16-807E-B513E327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20XX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086E91BF-4612-41A6-9A9F-AA6236BF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F65A627F-E36A-460F-AD3C-7B63B500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8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0B4F7D-E398-40AA-9F3C-F3D59A3F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39732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88EFA-705D-45DA-BB3E-901ED20A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0C378B-9DA9-4513-BF84-7422A1AE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B924BE58-42FE-46C1-9582-9E08FAFE0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00400"/>
            <a:ext cx="4633913" cy="29130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2724A1-1A21-49B5-9057-269BD5D62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and Tabl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4C7413-1C75-42B7-9BFD-E0E14118F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1FDE2-61AF-4DEB-BF43-3694E008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D0D73E-DE18-4A23-B6FB-5182A784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BDED38F6-34C9-4DB4-9BBF-DEBC4124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FBD13A29-DF90-4047-B6E5-DFA75D6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DD0AF7D0-41AD-41E1-84B0-436A90E2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2580089F-49C9-440C-8318-24576EE00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DEEF06-129C-4E9F-BB08-1F653A08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FBDB-1B30-4054-9EAE-3085105D6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275" y="865762"/>
            <a:ext cx="10198776" cy="4056968"/>
          </a:xfrm>
        </p:spPr>
        <p:txBody>
          <a:bodyPr anchor="b"/>
          <a:lstStyle>
            <a:lvl1pPr algn="ctr">
              <a:lnSpc>
                <a:spcPct val="110000"/>
              </a:lnSpc>
              <a:spcBef>
                <a:spcPts val="1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F34EB02-AC27-416D-A53F-77F9841BF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5101548"/>
            <a:ext cx="9781327" cy="502958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8F9B1-9C80-43D7-9EEB-62368C6E4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9F8183-B975-40ED-AF54-2E47480E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F15006B-9319-46AF-AE0D-7BBBA5A5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EF966BF4-C741-471C-BD3E-40536108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20XX</a:t>
            </a: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E4052D32-8B32-4C10-8FF9-3CC40E7F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423F6085-8F80-41B9-9BA1-8719DDB0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52533-4333-455C-A755-FD0DB69511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2113" y="217488"/>
            <a:ext cx="11407775" cy="43449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8EB1B99-4A44-424D-960B-E39E95E47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63122"/>
            <a:ext cx="12188952" cy="22948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4B9F2D-4BC8-49AA-AF37-3F0C8E5A2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32326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9607F4D-1EB7-4A8D-BDBE-3FBD59A5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785"/>
            <a:ext cx="10348147" cy="15726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solidFill>
                  <a:schemeClr val="bg1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bg1"/>
              </a:solidFill>
              <a:cs typeface="Posterama" panose="020B0504020200020000" pitchFamily="34" charset="0"/>
            </a:endParaRP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D059A74B-DC70-4E6A-8B79-92049E91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>
                    <a:alpha val="60000"/>
                  </a:prstClr>
                </a:solidFill>
              </a:rPr>
              <a:t>20XX</a:t>
            </a:r>
          </a:p>
        </p:txBody>
      </p:sp>
      <p:sp>
        <p:nvSpPr>
          <p:cNvPr id="30" name="Footer Placeholder 6">
            <a:extLst>
              <a:ext uri="{FF2B5EF4-FFF2-40B4-BE49-F238E27FC236}">
                <a16:creationId xmlns:a16="http://schemas.microsoft.com/office/drawing/2014/main" id="{60A3B447-230B-4641-9E61-C6AFA8AD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D891FDCC-CEC5-46EA-83E5-AF231641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850FF-6169-4056-8077-06FFA93A53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12BDF-BBAF-4198-8203-F269CA203E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9025" y="209550"/>
            <a:ext cx="10013950" cy="4143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DE745-8E05-475F-BC08-E9B8B01E6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AB668B-5364-48F5-8E6A-67B8A330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pc="120">
                <a:solidFill>
                  <a:schemeClr val="tx2"/>
                </a:solidFill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solidFill>
                <a:schemeClr val="tx2"/>
              </a:solidFill>
              <a:cs typeface="Posterama" panose="020B050402020002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D62CE-FD0C-47C1-94CE-C2F8B5AA8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00F5829-71BC-4CC0-A88E-2D9B5D18E8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2288" y="1719628"/>
            <a:ext cx="4307865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D2F63FE-D5D7-44B0-B72C-D45AA6EE1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2900" y="2332649"/>
            <a:ext cx="4306888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0314D87-B4EE-460E-B18F-73BD13911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6350" y="1719628"/>
            <a:ext cx="4307865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6020A13-A1EE-4B0D-9E98-DEC8824C59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6838" y="2332649"/>
            <a:ext cx="4306888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B65338A-C6F0-4F28-B7EA-064B872F6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20XX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5743896B-BFE2-4F6B-B431-CF4B29CD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1F6558AB-F8E9-4605-A5ED-FE3F46A1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56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B2BB2-146B-4714-8570-77C449ABC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/>
          <a:lstStyle/>
          <a:p>
            <a:r>
              <a:rPr lang="en-US" dirty="0"/>
              <a:t>Thomas Day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DEE731E-C361-4204-9B35-43843B693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/>
          <a:lstStyle/>
          <a:p>
            <a:r>
              <a:rPr lang="en-US" dirty="0"/>
              <a:t>State Historic Site</a:t>
            </a:r>
          </a:p>
        </p:txBody>
      </p:sp>
      <p:pic>
        <p:nvPicPr>
          <p:cNvPr id="12" name="Picture Placeholder 11" descr="A woodworking tool on a table&#10;&#10;AI-generated content may be incorrect.">
            <a:extLst>
              <a:ext uri="{FF2B5EF4-FFF2-40B4-BE49-F238E27FC236}">
                <a16:creationId xmlns:a16="http://schemas.microsoft.com/office/drawing/2014/main" id="{581F6452-8067-878D-E0C9-CA77FCEEE6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498" b="164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666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208F77-A55A-4B32-A3B6-A4E5287B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4" y="355917"/>
            <a:ext cx="10441858" cy="753172"/>
          </a:xfrm>
        </p:spPr>
        <p:txBody>
          <a:bodyPr>
            <a:normAutofit fontScale="90000"/>
          </a:bodyPr>
          <a:lstStyle/>
          <a:p>
            <a:r>
              <a:rPr lang="en-US" dirty="0"/>
              <a:t>Pre-Visit Activity: </a:t>
            </a:r>
            <a:r>
              <a:rPr lang="en-US" sz="4000" dirty="0"/>
              <a:t>Build-A-Museum Part One</a:t>
            </a:r>
          </a:p>
        </p:txBody>
      </p:sp>
      <p:sp>
        <p:nvSpPr>
          <p:cNvPr id="29" name="Slide Number Placeholder 7">
            <a:extLst>
              <a:ext uri="{FF2B5EF4-FFF2-40B4-BE49-F238E27FC236}">
                <a16:creationId xmlns:a16="http://schemas.microsoft.com/office/drawing/2014/main" id="{F2638129-EB98-47AD-A8CF-7F25F7D2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2104E1-ABF2-FF9A-05AD-882D0941C358}"/>
              </a:ext>
            </a:extLst>
          </p:cNvPr>
          <p:cNvSpPr/>
          <p:nvPr/>
        </p:nvSpPr>
        <p:spPr>
          <a:xfrm>
            <a:off x="1664109" y="1624780"/>
            <a:ext cx="3834581" cy="23499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Why are museums important?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8445D6-B10D-A7AF-41E1-3E9E558A4B91}"/>
              </a:ext>
            </a:extLst>
          </p:cNvPr>
          <p:cNvSpPr/>
          <p:nvPr/>
        </p:nvSpPr>
        <p:spPr>
          <a:xfrm>
            <a:off x="6236109" y="1612490"/>
            <a:ext cx="3834581" cy="23499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Who are museums for?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97F5B7-2144-C92E-EAB8-7BCBFBD8FA0A}"/>
              </a:ext>
            </a:extLst>
          </p:cNvPr>
          <p:cNvSpPr/>
          <p:nvPr/>
        </p:nvSpPr>
        <p:spPr>
          <a:xfrm>
            <a:off x="3880055" y="3974690"/>
            <a:ext cx="3834581" cy="23499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kinds of stories should museums tell?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BFC749-EC03-3053-990A-F0D5457E5AF3}"/>
              </a:ext>
            </a:extLst>
          </p:cNvPr>
          <p:cNvSpPr txBox="1"/>
          <p:nvPr/>
        </p:nvSpPr>
        <p:spPr>
          <a:xfrm>
            <a:off x="8297811" y="4465801"/>
            <a:ext cx="35457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Discuss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With a group or a partner, answer these questions.</a:t>
            </a:r>
          </a:p>
          <a:p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(Hint: There are no wrong answers!)</a:t>
            </a:r>
          </a:p>
        </p:txBody>
      </p:sp>
    </p:spTree>
    <p:extLst>
      <p:ext uri="{BB962C8B-B14F-4D97-AF65-F5344CB8AC3E}">
        <p14:creationId xmlns:p14="http://schemas.microsoft.com/office/powerpoint/2010/main" val="208063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4B8F-AF63-D973-D037-72DE11CC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Build-A-Museum Part Two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EBED7-10E6-BFBF-E380-5F554A14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39050-A5D5-5150-1503-338FD061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C1EE6-DB2F-1B29-82B0-88AFF9A0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0FF-6169-4056-8077-06FFA93A53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AEFCE8-8665-E606-DCB2-3A801F63C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Step One: Pick a Figure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FA6B02-7FE4-10F4-AF3A-B5D8CACAD9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6265" y="2332649"/>
            <a:ext cx="3299434" cy="1541261"/>
          </a:xfrm>
        </p:spPr>
        <p:txBody>
          <a:bodyPr/>
          <a:lstStyle/>
          <a:p>
            <a:r>
              <a:rPr lang="en-US" dirty="0"/>
              <a:t>This can be yourself, or an important historical figure you have learned about in class.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5658B2-81CC-6741-33E3-B0D0C2C3A2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two: Design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4918F9-3344-7BEF-B2C2-62EC584614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Answer the important questions about </a:t>
            </a:r>
            <a:r>
              <a:rPr lang="en-US" b="1" dirty="0"/>
              <a:t>physical appearance, location, and artifacts or displays </a:t>
            </a:r>
            <a:r>
              <a:rPr lang="en-US" dirty="0"/>
              <a:t>that you might want to have in your museum.</a:t>
            </a:r>
          </a:p>
          <a:p>
            <a:r>
              <a:rPr lang="en-US" dirty="0"/>
              <a:t>Consider potential </a:t>
            </a:r>
            <a:r>
              <a:rPr lang="en-US" b="1" i="1" dirty="0"/>
              <a:t>interpretation</a:t>
            </a:r>
            <a:r>
              <a:rPr lang="en-US" dirty="0"/>
              <a:t> in your design.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E507D1-F690-CA1F-1553-A085677FA9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Step Three: Reflect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211ECE-1007-172A-27FE-3C8ABDA5FF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Reflect on the histories you would like to tell at your museum.</a:t>
            </a:r>
          </a:p>
          <a:p>
            <a:r>
              <a:rPr lang="en-US" dirty="0"/>
              <a:t>Who might be included in the </a:t>
            </a:r>
            <a:r>
              <a:rPr lang="en-US" b="1" dirty="0"/>
              <a:t>interpretation</a:t>
            </a:r>
            <a:r>
              <a:rPr lang="en-US" dirty="0"/>
              <a:t> besides your main subject?</a:t>
            </a:r>
          </a:p>
          <a:p>
            <a:r>
              <a:rPr lang="en-US" dirty="0"/>
              <a:t>Think about ways that your museum could serve your </a:t>
            </a:r>
            <a:r>
              <a:rPr lang="en-US" b="1" dirty="0"/>
              <a:t>community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2D9E0B-3D10-540B-C3B7-C4126F5B881E}"/>
              </a:ext>
            </a:extLst>
          </p:cNvPr>
          <p:cNvSpPr/>
          <p:nvPr/>
        </p:nvSpPr>
        <p:spPr>
          <a:xfrm>
            <a:off x="994278" y="3873910"/>
            <a:ext cx="3299434" cy="25011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Interpretation</a:t>
            </a:r>
            <a:r>
              <a:rPr lang="en-US" dirty="0"/>
              <a:t> is how we communicate the meaning and stories behind our museum’s artifacts or displays.</a:t>
            </a:r>
          </a:p>
        </p:txBody>
      </p:sp>
    </p:spTree>
    <p:extLst>
      <p:ext uri="{BB962C8B-B14F-4D97-AF65-F5344CB8AC3E}">
        <p14:creationId xmlns:p14="http://schemas.microsoft.com/office/powerpoint/2010/main" val="127006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E04E8F-2D23-4DA1-95F8-B758F6D3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740"/>
            <a:ext cx="4633785" cy="2397324"/>
          </a:xfrm>
        </p:spPr>
        <p:txBody>
          <a:bodyPr/>
          <a:lstStyle/>
          <a:p>
            <a:r>
              <a:rPr lang="en-US" dirty="0"/>
              <a:t>Who was Thomas Day?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D6E7D-019F-4C81-AB67-977ED7107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80912"/>
            <a:ext cx="4633913" cy="2257425"/>
          </a:xfrm>
        </p:spPr>
        <p:txBody>
          <a:bodyPr/>
          <a:lstStyle/>
          <a:p>
            <a:r>
              <a:rPr lang="en-US" dirty="0"/>
              <a:t>Thomas Day was a </a:t>
            </a:r>
            <a:r>
              <a:rPr lang="en-US" b="1" dirty="0"/>
              <a:t>Free Person of Color </a:t>
            </a:r>
            <a:r>
              <a:rPr lang="en-US" dirty="0"/>
              <a:t>and a </a:t>
            </a:r>
            <a:r>
              <a:rPr lang="en-US" b="1" dirty="0"/>
              <a:t>Cabinetmaker</a:t>
            </a:r>
            <a:r>
              <a:rPr lang="en-US" dirty="0"/>
              <a:t> from Dinwiddie County, Virginia. He was born in 1801 and died sometime in 1861.</a:t>
            </a:r>
          </a:p>
        </p:txBody>
      </p:sp>
      <p:pic>
        <p:nvPicPr>
          <p:cNvPr id="14" name="Picture Placeholder 13" descr="Wooden blocks with question marks">
            <a:extLst>
              <a:ext uri="{FF2B5EF4-FFF2-40B4-BE49-F238E27FC236}">
                <a16:creationId xmlns:a16="http://schemas.microsoft.com/office/drawing/2014/main" id="{FFE13DF7-2F8A-27A1-C8E9-6161977700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77" r="16677"/>
          <a:stretch>
            <a:fillRect/>
          </a:stretch>
        </p:blipFill>
        <p:spPr>
          <a:xfrm>
            <a:off x="6508749" y="561054"/>
            <a:ext cx="5132388" cy="5132388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F08ACB4-48DF-599C-147C-3544345A60DA}"/>
              </a:ext>
            </a:extLst>
          </p:cNvPr>
          <p:cNvSpPr/>
          <p:nvPr/>
        </p:nvSpPr>
        <p:spPr>
          <a:xfrm>
            <a:off x="431991" y="5356099"/>
            <a:ext cx="5132388" cy="10231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</a:t>
            </a:r>
            <a:r>
              <a:rPr lang="en-US" b="1" i="1" dirty="0"/>
              <a:t>cabinetmaker</a:t>
            </a:r>
            <a:r>
              <a:rPr lang="en-US" dirty="0"/>
              <a:t> is someone who makes </a:t>
            </a:r>
            <a:r>
              <a:rPr lang="en-US" b="1" dirty="0"/>
              <a:t>furniture.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53D89-8A53-6315-DA06-82C405A62F02}"/>
              </a:ext>
            </a:extLst>
          </p:cNvPr>
          <p:cNvSpPr txBox="1"/>
          <p:nvPr/>
        </p:nvSpPr>
        <p:spPr>
          <a:xfrm>
            <a:off x="6939819" y="5867671"/>
            <a:ext cx="4270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We don’t have any photographs of Thomas Day, so we don’t know exactly what he looked like.</a:t>
            </a:r>
          </a:p>
        </p:txBody>
      </p:sp>
    </p:spTree>
    <p:extLst>
      <p:ext uri="{BB962C8B-B14F-4D97-AF65-F5344CB8AC3E}">
        <p14:creationId xmlns:p14="http://schemas.microsoft.com/office/powerpoint/2010/main" val="212901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F5A61-1D24-4EDB-9923-7F46ECB4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49" y="316992"/>
            <a:ext cx="5912235" cy="160012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did it mean to be a </a:t>
            </a:r>
            <a:r>
              <a:rPr lang="en-US" dirty="0"/>
              <a:t>free person of color?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C4641-CC77-403F-8882-BCCBDA89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76B5A-E287-BBEE-8726-AEE4DCC8A640}"/>
              </a:ext>
            </a:extLst>
          </p:cNvPr>
          <p:cNvSpPr txBox="1"/>
          <p:nvPr/>
        </p:nvSpPr>
        <p:spPr>
          <a:xfrm>
            <a:off x="184101" y="2636606"/>
            <a:ext cx="11094720" cy="25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Thomas Day was </a:t>
            </a:r>
            <a:r>
              <a:rPr lang="en-US" b="1" dirty="0"/>
              <a:t>born free</a:t>
            </a:r>
            <a:r>
              <a:rPr lang="en-US" dirty="0"/>
              <a:t>, meaning that he was not </a:t>
            </a:r>
            <a:r>
              <a:rPr lang="en-US" b="1" dirty="0"/>
              <a:t>enslaved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like many African Americans in North Carolina.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Even though Thomas Day was technically free, he still faced </a:t>
            </a:r>
            <a:r>
              <a:rPr lang="en-US" b="1" dirty="0"/>
              <a:t>discrimination</a:t>
            </a:r>
            <a:r>
              <a:rPr lang="en-US" dirty="0"/>
              <a:t> and many </a:t>
            </a:r>
            <a:r>
              <a:rPr lang="en-US" b="1" dirty="0"/>
              <a:t>legal obstacles </a:t>
            </a:r>
            <a:r>
              <a:rPr lang="en-US" dirty="0"/>
              <a:t>that prevented him from being considered equal to White individuals.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Thomas Day had to submit a petition in 1830 to bring his new wife, Aquilla, into North Carolina due to an 1826 law that prevented Free People of Color from moving into the State.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4F653-3B08-E6ED-D3A9-80BB43E93275}"/>
              </a:ext>
            </a:extLst>
          </p:cNvPr>
          <p:cNvSpPr txBox="1"/>
          <p:nvPr/>
        </p:nvSpPr>
        <p:spPr>
          <a:xfrm>
            <a:off x="184101" y="5455701"/>
            <a:ext cx="110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Day was able to </a:t>
            </a:r>
            <a:r>
              <a:rPr lang="en-US" b="1" dirty="0"/>
              <a:t>own property </a:t>
            </a:r>
            <a:r>
              <a:rPr lang="en-US" dirty="0"/>
              <a:t>and run his cabinetmaking </a:t>
            </a:r>
            <a:r>
              <a:rPr lang="en-US" b="1" dirty="0"/>
              <a:t>business</a:t>
            </a:r>
            <a:r>
              <a:rPr lang="en-US" dirty="0"/>
              <a:t> as a Free Person of Color. He was also able to legally enslave other people; in 1850, </a:t>
            </a:r>
            <a:r>
              <a:rPr lang="en-US" b="1" dirty="0"/>
              <a:t>he owned at least 14 enslaved individuals</a:t>
            </a:r>
            <a:r>
              <a:rPr lang="en-US" dirty="0"/>
              <a:t>.</a:t>
            </a:r>
          </a:p>
        </p:txBody>
      </p:sp>
      <p:pic>
        <p:nvPicPr>
          <p:cNvPr id="12" name="Picture 11" descr="A newspaper with text on it&#10;&#10;AI-generated content may be incorrect.">
            <a:extLst>
              <a:ext uri="{FF2B5EF4-FFF2-40B4-BE49-F238E27FC236}">
                <a16:creationId xmlns:a16="http://schemas.microsoft.com/office/drawing/2014/main" id="{490C0480-1F24-31D3-37E8-C270997EB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55" y="658432"/>
            <a:ext cx="4729644" cy="23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1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5D4720F-D621-45A7-806A-D71ED588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36" y="419100"/>
            <a:ext cx="10003218" cy="1600124"/>
          </a:xfrm>
        </p:spPr>
        <p:txBody>
          <a:bodyPr/>
          <a:lstStyle/>
          <a:p>
            <a:r>
              <a:rPr lang="en-US" dirty="0"/>
              <a:t>Thomas Day Furniture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A486A46-0CD4-48E6-AC5A-BF3B69F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4</a:t>
            </a:fld>
            <a:endParaRPr lang="en-US" noProof="0" dirty="0"/>
          </a:p>
        </p:txBody>
      </p:sp>
      <p:pic>
        <p:nvPicPr>
          <p:cNvPr id="3" name="Picture 2" descr="A wooden shelf with a carved design&#10;&#10;AI-generated content may be incorrect.">
            <a:extLst>
              <a:ext uri="{FF2B5EF4-FFF2-40B4-BE49-F238E27FC236}">
                <a16:creationId xmlns:a16="http://schemas.microsoft.com/office/drawing/2014/main" id="{896E93AA-D774-E988-49D3-D2A5BE731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12" y="2368525"/>
            <a:ext cx="2791582" cy="3552825"/>
          </a:xfrm>
          <a:prstGeom prst="rect">
            <a:avLst/>
          </a:prstGeom>
        </p:spPr>
      </p:pic>
      <p:pic>
        <p:nvPicPr>
          <p:cNvPr id="7" name="Picture 6" descr="A wooden toilet seat with a seat open&#10;&#10;AI-generated content may be incorrect.">
            <a:extLst>
              <a:ext uri="{FF2B5EF4-FFF2-40B4-BE49-F238E27FC236}">
                <a16:creationId xmlns:a16="http://schemas.microsoft.com/office/drawing/2014/main" id="{1C3DC564-2DE5-BA54-F981-F44AD8F9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962" y="2372196"/>
            <a:ext cx="2743200" cy="3549154"/>
          </a:xfrm>
          <a:prstGeom prst="rect">
            <a:avLst/>
          </a:prstGeom>
        </p:spPr>
      </p:pic>
      <p:pic>
        <p:nvPicPr>
          <p:cNvPr id="9" name="Picture 8" descr="A chair with a cushion&#10;&#10;AI-generated content may be incorrect.">
            <a:extLst>
              <a:ext uri="{FF2B5EF4-FFF2-40B4-BE49-F238E27FC236}">
                <a16:creationId xmlns:a16="http://schemas.microsoft.com/office/drawing/2014/main" id="{5513CB8C-A342-C2E5-C01F-ED7D05DE2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424" y="2362200"/>
            <a:ext cx="3065314" cy="3503216"/>
          </a:xfrm>
          <a:prstGeom prst="rect">
            <a:avLst/>
          </a:prstGeom>
        </p:spPr>
      </p:pic>
      <p:pic>
        <p:nvPicPr>
          <p:cNvPr id="11" name="Picture 10" descr="A wooden bed with a curved headboard&#10;&#10;AI-generated content may be incorrect.">
            <a:extLst>
              <a:ext uri="{FF2B5EF4-FFF2-40B4-BE49-F238E27FC236}">
                <a16:creationId xmlns:a16="http://schemas.microsoft.com/office/drawing/2014/main" id="{4F92E0B9-371A-A8A2-C356-873307A8A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502" y="2440102"/>
            <a:ext cx="2791582" cy="3045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FA9D94-959A-5C85-9AA2-AFA5AA9126AD}"/>
              </a:ext>
            </a:extLst>
          </p:cNvPr>
          <p:cNvSpPr txBox="1"/>
          <p:nvPr/>
        </p:nvSpPr>
        <p:spPr>
          <a:xfrm>
            <a:off x="746378" y="5939412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Whatnot </a:t>
            </a:r>
            <a:r>
              <a:rPr lang="en-US" dirty="0"/>
              <a:t>Shelf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494BB-E4A8-576C-461F-A04DA5B2FE81}"/>
              </a:ext>
            </a:extLst>
          </p:cNvPr>
          <p:cNvSpPr txBox="1"/>
          <p:nvPr/>
        </p:nvSpPr>
        <p:spPr>
          <a:xfrm>
            <a:off x="3818622" y="5921350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DC5E87-E8AC-65A0-1E8C-67152C471668}"/>
              </a:ext>
            </a:extLst>
          </p:cNvPr>
          <p:cNvSpPr txBox="1"/>
          <p:nvPr/>
        </p:nvSpPr>
        <p:spPr>
          <a:xfrm>
            <a:off x="6792217" y="5939412"/>
            <a:ext cx="12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Bedstead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A1610-CDB2-6C0A-2423-0ABCDF92CC2E}"/>
              </a:ext>
            </a:extLst>
          </p:cNvPr>
          <p:cNvSpPr txBox="1"/>
          <p:nvPr/>
        </p:nvSpPr>
        <p:spPr>
          <a:xfrm>
            <a:off x="9670456" y="5958316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Folding Chair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2CB667-D9F9-E049-6BB1-70C0B2A60C2D}"/>
              </a:ext>
            </a:extLst>
          </p:cNvPr>
          <p:cNvSpPr/>
          <p:nvPr/>
        </p:nvSpPr>
        <p:spPr>
          <a:xfrm>
            <a:off x="7252249" y="299844"/>
            <a:ext cx="4788978" cy="16001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Question</a:t>
            </a:r>
            <a:r>
              <a:rPr lang="en-US" dirty="0"/>
              <a:t>: Do you have items at home like the ones below? How do they look similar or different?</a:t>
            </a:r>
          </a:p>
        </p:txBody>
      </p:sp>
    </p:spTree>
    <p:extLst>
      <p:ext uri="{BB962C8B-B14F-4D97-AF65-F5344CB8AC3E}">
        <p14:creationId xmlns:p14="http://schemas.microsoft.com/office/powerpoint/2010/main" val="41236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D94F1-CB6D-4F76-AD08-DAA3805D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9001"/>
            <a:ext cx="10348147" cy="1388631"/>
          </a:xfrm>
        </p:spPr>
        <p:txBody>
          <a:bodyPr anchor="ctr">
            <a:normAutofit/>
          </a:bodyPr>
          <a:lstStyle/>
          <a:p>
            <a:r>
              <a:rPr lang="en-US" dirty="0"/>
              <a:t>Why is Thomas Day important?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D38F2-75F7-490A-B96E-F422A588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noProof="0">
                <a:solidFill>
                  <a:prstClr val="white">
                    <a:alpha val="60000"/>
                  </a:prstClr>
                </a:solidFill>
              </a:rPr>
              <a:t>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C98D-D407-408E-BC0E-17203973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white">
                    <a:alpha val="60000"/>
                  </a:prstClr>
                </a:solidFill>
              </a:rPr>
              <a:t>Thomas Day State Historic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EE9E9-0CC2-4D6E-A3BC-45FEDC0C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fld id="{73B850FF-6169-4056-8077-06FFA93A5366}" type="slidenum">
              <a:rPr lang="en-US" noProof="0" smtClean="0">
                <a:solidFill>
                  <a:prstClr val="white">
                    <a:alpha val="60000"/>
                  </a:prstClr>
                </a:solidFill>
              </a:rPr>
              <a:pPr lvl="0">
                <a:spcAft>
                  <a:spcPts val="600"/>
                </a:spcAft>
              </a:pPr>
              <a:t>5</a:t>
            </a:fld>
            <a:endParaRPr lang="en-US" noProof="0">
              <a:solidFill>
                <a:prstClr val="white">
                  <a:alpha val="60000"/>
                </a:prstClr>
              </a:solidFill>
            </a:endParaRPr>
          </a:p>
        </p:txBody>
      </p:sp>
      <p:graphicFrame>
        <p:nvGraphicFramePr>
          <p:cNvPr id="24" name="Text Placeholder 21">
            <a:extLst>
              <a:ext uri="{FF2B5EF4-FFF2-40B4-BE49-F238E27FC236}">
                <a16:creationId xmlns:a16="http://schemas.microsoft.com/office/drawing/2014/main" id="{C51C8D09-DF70-4C54-A833-6249344EF5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237225"/>
              </p:ext>
            </p:extLst>
          </p:nvPr>
        </p:nvGraphicFramePr>
        <p:xfrm>
          <a:off x="392113" y="217488"/>
          <a:ext cx="11407775" cy="434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E4D0382-E50B-AEE3-28CD-9A7F0C12096C}"/>
              </a:ext>
            </a:extLst>
          </p:cNvPr>
          <p:cNvSpPr/>
          <p:nvPr/>
        </p:nvSpPr>
        <p:spPr>
          <a:xfrm>
            <a:off x="973394" y="698090"/>
            <a:ext cx="5270090" cy="37239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Question</a:t>
            </a:r>
            <a:r>
              <a:rPr lang="en-US" sz="2400" dirty="0"/>
              <a:t>: Why might historians not know very much about Free People of Color in North Carolina? </a:t>
            </a:r>
          </a:p>
          <a:p>
            <a:pPr algn="ctr"/>
            <a:r>
              <a:rPr lang="en-US" sz="2400" dirty="0"/>
              <a:t>What are some barriers that you might face when trying to research people like Thomas Day?</a:t>
            </a:r>
          </a:p>
        </p:txBody>
      </p:sp>
    </p:spTree>
    <p:extLst>
      <p:ext uri="{BB962C8B-B14F-4D97-AF65-F5344CB8AC3E}">
        <p14:creationId xmlns:p14="http://schemas.microsoft.com/office/powerpoint/2010/main" val="28874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6134E62-0FEA-4101-A0C8-1395344E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>
            <a:normAutofit/>
          </a:bodyPr>
          <a:lstStyle/>
          <a:p>
            <a:r>
              <a:rPr lang="en-US" sz="4800" dirty="0"/>
              <a:t>The Union Tavern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95CA429-F668-43CB-B1F6-A9C08F07F9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932" y="286844"/>
            <a:ext cx="5073194" cy="3949987"/>
          </a:xfrm>
        </p:spPr>
        <p:txBody>
          <a:bodyPr>
            <a:normAutofit/>
          </a:bodyPr>
          <a:lstStyle/>
          <a:p>
            <a:r>
              <a:rPr lang="en-US" sz="2000" dirty="0"/>
              <a:t>The Union Tavern was built in </a:t>
            </a:r>
            <a:r>
              <a:rPr lang="en-US" sz="2000" b="1" dirty="0"/>
              <a:t>1818</a:t>
            </a:r>
            <a:r>
              <a:rPr lang="en-US" sz="2000" dirty="0"/>
              <a:t> in Milton, NC. Thomas Day purchased the building in </a:t>
            </a:r>
            <a:r>
              <a:rPr lang="en-US" sz="2000" b="1" dirty="0"/>
              <a:t>1848 </a:t>
            </a:r>
            <a:r>
              <a:rPr lang="en-US" sz="2000" dirty="0"/>
              <a:t>and used it as his family home and workshop until </a:t>
            </a:r>
            <a:r>
              <a:rPr lang="en-US" sz="2000" b="1" dirty="0"/>
              <a:t>1858</a:t>
            </a:r>
            <a:r>
              <a:rPr lang="en-US" sz="2000" dirty="0"/>
              <a:t>. </a:t>
            </a:r>
          </a:p>
          <a:p>
            <a:endParaRPr lang="en-US" dirty="0"/>
          </a:p>
          <a:p>
            <a:r>
              <a:rPr lang="en-US" sz="2000" dirty="0"/>
              <a:t>The Tavern unfortunately experienced </a:t>
            </a:r>
            <a:r>
              <a:rPr lang="en-US" sz="2000" b="1" dirty="0"/>
              <a:t>a fire </a:t>
            </a:r>
            <a:r>
              <a:rPr lang="en-US" sz="2000" dirty="0"/>
              <a:t>in 1989 that destroyed most of the building. 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453A211-65B5-48E3-96AC-ADE300F4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7648"/>
            <a:ext cx="2743200" cy="365125"/>
          </a:xfrm>
        </p:spPr>
        <p:txBody>
          <a:bodyPr/>
          <a:lstStyle/>
          <a:p>
            <a:pPr lvl="0"/>
            <a:r>
              <a:rPr lang="en-US" noProof="0" dirty="0"/>
              <a:t>2025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C007DDA-7459-4DC5-ADDC-B34A3D0D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10" y="6327648"/>
            <a:ext cx="3976429" cy="365125"/>
          </a:xfrm>
        </p:spPr>
        <p:txBody>
          <a:bodyPr/>
          <a:lstStyle/>
          <a:p>
            <a:r>
              <a:rPr lang="en-US" dirty="0"/>
              <a:t>Thomas Day State Historic Site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830570A-9F6D-4948-8AE0-762EE7BF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6908" y="6327648"/>
            <a:ext cx="1166892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pic>
        <p:nvPicPr>
          <p:cNvPr id="24" name="Picture Placeholder 23" descr="A building with a street in the background&#10;&#10;AI-generated content may be incorrect.">
            <a:extLst>
              <a:ext uri="{FF2B5EF4-FFF2-40B4-BE49-F238E27FC236}">
                <a16:creationId xmlns:a16="http://schemas.microsoft.com/office/drawing/2014/main" id="{2F7ED157-C989-55A0-3144-25CC080D4D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668" b="3668"/>
          <a:stretch>
            <a:fillRect/>
          </a:stretch>
        </p:blipFill>
        <p:spPr/>
      </p:pic>
      <p:pic>
        <p:nvPicPr>
          <p:cNvPr id="26" name="Picture 25" descr="A newspaper with text on it&#10;&#10;AI-generated content may be incorrect.">
            <a:extLst>
              <a:ext uri="{FF2B5EF4-FFF2-40B4-BE49-F238E27FC236}">
                <a16:creationId xmlns:a16="http://schemas.microsoft.com/office/drawing/2014/main" id="{D8942073-0232-5792-D0EE-EC961ACA6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839"/>
          <a:stretch/>
        </p:blipFill>
        <p:spPr>
          <a:xfrm>
            <a:off x="8085739" y="3965307"/>
            <a:ext cx="3816789" cy="23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being demolished&#10;&#10;AI-generated content may be incorrect.">
            <a:extLst>
              <a:ext uri="{FF2B5EF4-FFF2-40B4-BE49-F238E27FC236}">
                <a16:creationId xmlns:a16="http://schemas.microsoft.com/office/drawing/2014/main" id="{F9C2EE73-8423-9596-A693-E5683AEC3E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018" t="8261" r="5125" b="8261"/>
          <a:stretch/>
        </p:blipFill>
        <p:spPr>
          <a:xfrm>
            <a:off x="80387" y="0"/>
            <a:ext cx="7747280" cy="5458484"/>
          </a:xfrm>
        </p:spPr>
      </p:pic>
      <p:pic>
        <p:nvPicPr>
          <p:cNvPr id="10" name="Picture 9" descr="A building being demolished&#10;&#10;AI-generated content may be incorrect.">
            <a:extLst>
              <a:ext uri="{FF2B5EF4-FFF2-40B4-BE49-F238E27FC236}">
                <a16:creationId xmlns:a16="http://schemas.microsoft.com/office/drawing/2014/main" id="{FD2CC445-CEAD-7ABC-4356-DEB25639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220" y="2885282"/>
            <a:ext cx="5911780" cy="3972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79DB3-386C-8D47-1036-5E369CF6A99E}"/>
              </a:ext>
            </a:extLst>
          </p:cNvPr>
          <p:cNvSpPr txBox="1"/>
          <p:nvPr/>
        </p:nvSpPr>
        <p:spPr>
          <a:xfrm>
            <a:off x="677129" y="5850301"/>
            <a:ext cx="541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Immediately after the fire in 1989…</a:t>
            </a:r>
          </a:p>
        </p:txBody>
      </p:sp>
    </p:spTree>
    <p:extLst>
      <p:ext uri="{BB962C8B-B14F-4D97-AF65-F5344CB8AC3E}">
        <p14:creationId xmlns:p14="http://schemas.microsoft.com/office/powerpoint/2010/main" val="177800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ck building with many windows&#10;&#10;AI-generated content may be incorrect.">
            <a:extLst>
              <a:ext uri="{FF2B5EF4-FFF2-40B4-BE49-F238E27FC236}">
                <a16:creationId xmlns:a16="http://schemas.microsoft.com/office/drawing/2014/main" id="{DF89A724-D9CB-F4B6-D73A-FDAF06585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"/>
            <a:ext cx="12192000" cy="6715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A5534-5371-A747-A990-C40ACB87D212}"/>
              </a:ext>
            </a:extLst>
          </p:cNvPr>
          <p:cNvSpPr/>
          <p:nvPr/>
        </p:nvSpPr>
        <p:spPr>
          <a:xfrm>
            <a:off x="9320981" y="530942"/>
            <a:ext cx="2635045" cy="2477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After lots of hard work restoring the building, this is what the Union Tavern looks like </a:t>
            </a:r>
            <a:r>
              <a:rPr lang="en-US" sz="2000" b="1" dirty="0"/>
              <a:t>today</a:t>
            </a:r>
            <a:r>
              <a:rPr lang="en-US" sz="2000" dirty="0"/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5F37F6-D3DA-3A74-8326-AFA1721F1BDD}"/>
              </a:ext>
            </a:extLst>
          </p:cNvPr>
          <p:cNvSpPr/>
          <p:nvPr/>
        </p:nvSpPr>
        <p:spPr>
          <a:xfrm>
            <a:off x="1204451" y="3286104"/>
            <a:ext cx="9783096" cy="1657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We still have a lot of work to do to restore this historic building and make it into a </a:t>
            </a:r>
            <a:r>
              <a:rPr lang="en-US" sz="2400" b="1" dirty="0"/>
              <a:t>museum</a:t>
            </a:r>
            <a:r>
              <a:rPr lang="en-US" sz="2400" dirty="0"/>
              <a:t> for you all to explore and learn more about Thomas Day…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F6EA2-602F-A351-51F2-A0CAF9ADDDC1}"/>
              </a:ext>
            </a:extLst>
          </p:cNvPr>
          <p:cNvSpPr/>
          <p:nvPr/>
        </p:nvSpPr>
        <p:spPr>
          <a:xfrm>
            <a:off x="2531805" y="5206180"/>
            <a:ext cx="7128387" cy="11208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But we need </a:t>
            </a:r>
            <a:r>
              <a:rPr lang="en-US" sz="4400" b="1" dirty="0"/>
              <a:t>your</a:t>
            </a:r>
            <a:r>
              <a:rPr lang="en-US" sz="4400" dirty="0"/>
              <a:t> help!</a:t>
            </a:r>
          </a:p>
        </p:txBody>
      </p:sp>
    </p:spTree>
    <p:extLst>
      <p:ext uri="{BB962C8B-B14F-4D97-AF65-F5344CB8AC3E}">
        <p14:creationId xmlns:p14="http://schemas.microsoft.com/office/powerpoint/2010/main" val="139451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BDCFE24-4073-46C8-8929-7FA131F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4"/>
            <a:ext cx="10348146" cy="753172"/>
          </a:xfrm>
        </p:spPr>
        <p:txBody>
          <a:bodyPr>
            <a:normAutofit fontScale="90000"/>
          </a:bodyPr>
          <a:lstStyle/>
          <a:p>
            <a:r>
              <a:rPr lang="en-US" dirty="0"/>
              <a:t>Pre-visit activity: Build-A-Museum</a:t>
            </a:r>
          </a:p>
        </p:txBody>
      </p:sp>
      <p:sp>
        <p:nvSpPr>
          <p:cNvPr id="37" name="Date Placeholder 5">
            <a:extLst>
              <a:ext uri="{FF2B5EF4-FFF2-40B4-BE49-F238E27FC236}">
                <a16:creationId xmlns:a16="http://schemas.microsoft.com/office/drawing/2014/main" id="{9E3BCEA2-51FD-4B45-8A14-E848E9A5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4600"/>
            <a:ext cx="2743200" cy="365125"/>
          </a:xfrm>
        </p:spPr>
        <p:txBody>
          <a:bodyPr/>
          <a:lstStyle/>
          <a:p>
            <a:pPr lvl="0"/>
            <a:r>
              <a:rPr lang="en-US" noProof="0" dirty="0"/>
              <a:t>20XX</a:t>
            </a:r>
          </a:p>
        </p:txBody>
      </p:sp>
      <p:sp>
        <p:nvSpPr>
          <p:cNvPr id="38" name="Footer Placeholder 6">
            <a:extLst>
              <a:ext uri="{FF2B5EF4-FFF2-40B4-BE49-F238E27FC236}">
                <a16:creationId xmlns:a16="http://schemas.microsoft.com/office/drawing/2014/main" id="{234B3968-2B8A-4B13-B3DE-DDD4BFBB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60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9" name="Slide Number Placeholder 7">
            <a:extLst>
              <a:ext uri="{FF2B5EF4-FFF2-40B4-BE49-F238E27FC236}">
                <a16:creationId xmlns:a16="http://schemas.microsoft.com/office/drawing/2014/main" id="{DCC26F06-B960-4707-9ED1-8EFB4425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2743200" cy="365125"/>
          </a:xfrm>
        </p:spPr>
        <p:txBody>
          <a:bodyPr/>
          <a:lstStyle/>
          <a:p>
            <a:pPr lvl="0"/>
            <a:fld id="{73B850FF-6169-4056-8077-06FFA93A5366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CD263-744D-2D6D-869E-42EAC269D4CF}"/>
              </a:ext>
            </a:extLst>
          </p:cNvPr>
          <p:cNvSpPr txBox="1"/>
          <p:nvPr/>
        </p:nvSpPr>
        <p:spPr>
          <a:xfrm>
            <a:off x="1705897" y="1720645"/>
            <a:ext cx="87802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We need your help while we are hard at work to get your local Historic Site up and running…</a:t>
            </a:r>
          </a:p>
          <a:p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800" b="1" dirty="0"/>
              <a:t>Part One</a:t>
            </a:r>
            <a:r>
              <a:rPr lang="en-US" sz="2800" dirty="0"/>
              <a:t>: Answer the Discussion Questions and use them as a guide for Part Two.</a:t>
            </a:r>
          </a:p>
          <a:p>
            <a:endParaRPr lang="en-US" sz="2800" dirty="0"/>
          </a:p>
          <a:p>
            <a:r>
              <a:rPr lang="en-US" sz="2800" b="1" dirty="0"/>
              <a:t>Part Two</a:t>
            </a:r>
            <a:r>
              <a:rPr lang="en-US" sz="2800" dirty="0"/>
              <a:t>: You get to be the Historian! Design a Museum or Historic Site with yourself or a historical figure you have learned about in class as the subject. Fill out the corresponding worksheet.</a:t>
            </a:r>
          </a:p>
        </p:txBody>
      </p:sp>
    </p:spTree>
    <p:extLst>
      <p:ext uri="{BB962C8B-B14F-4D97-AF65-F5344CB8AC3E}">
        <p14:creationId xmlns:p14="http://schemas.microsoft.com/office/powerpoint/2010/main" val="2832989282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_Win32_JC_SL_v2.potx" id="{3AE72815-1858-46F4-811F-A326AF0F1EC5}" vid="{2AFCD58D-8B70-4D6F-B6A4-85E45CC650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5C14A167E88147BF64584B803D8660" ma:contentTypeVersion="5" ma:contentTypeDescription="Create a new document." ma:contentTypeScope="" ma:versionID="f774baa712efdfd29e78f47a4175d20c">
  <xsd:schema xmlns:xsd="http://www.w3.org/2001/XMLSchema" xmlns:xs="http://www.w3.org/2001/XMLSchema" xmlns:p="http://schemas.microsoft.com/office/2006/metadata/properties" xmlns:ns3="bdc986d7-2020-4cee-a5d4-cd782aeb6b1d" targetNamespace="http://schemas.microsoft.com/office/2006/metadata/properties" ma:root="true" ma:fieldsID="e194d0db69edf874c8d8c3cff935181c" ns3:_="">
    <xsd:import namespace="bdc986d7-2020-4cee-a5d4-cd782aeb6b1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986d7-2020-4cee-a5d4-cd782aeb6b1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6CE74E-0E49-4DCF-8160-81B293B5DD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0DF15B-6C3C-4D75-B10D-16EE1DCCB689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bdc986d7-2020-4cee-a5d4-cd782aeb6b1d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6EDBA2B-CEC9-4C59-9D9A-0EE1E8DE0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c986d7-2020-4cee-a5d4-cd782aeb6b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Blockprint design</Template>
  <TotalTime>7693</TotalTime>
  <Words>698</Words>
  <Application>Microsoft Office PowerPoint</Application>
  <PresentationFormat>Widescreen</PresentationFormat>
  <Paragraphs>72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AvenirNext LT Pro Medium</vt:lpstr>
      <vt:lpstr>Calibri</vt:lpstr>
      <vt:lpstr>Posterama</vt:lpstr>
      <vt:lpstr>Segoe UI Semilight</vt:lpstr>
      <vt:lpstr>BlockprintVTI</vt:lpstr>
      <vt:lpstr>Thomas Day</vt:lpstr>
      <vt:lpstr>Who was Thomas Day?</vt:lpstr>
      <vt:lpstr>What did it mean to be a free person of color?</vt:lpstr>
      <vt:lpstr>Thomas Day Furniture</vt:lpstr>
      <vt:lpstr>Why is Thomas Day important?</vt:lpstr>
      <vt:lpstr>The Union Tavern</vt:lpstr>
      <vt:lpstr>PowerPoint Presentation</vt:lpstr>
      <vt:lpstr>PowerPoint Presentation</vt:lpstr>
      <vt:lpstr>Pre-visit activity: Build-A-Museum</vt:lpstr>
      <vt:lpstr>Pre-Visit Activity: Build-A-Museum Part One</vt:lpstr>
      <vt:lpstr>Build-A-Museum Part Two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McGuire, Tessa C</dc:creator>
  <cp:lastModifiedBy>McGuire, Tessa C</cp:lastModifiedBy>
  <cp:revision>4</cp:revision>
  <dcterms:created xsi:type="dcterms:W3CDTF">2025-02-18T15:55:48Z</dcterms:created>
  <dcterms:modified xsi:type="dcterms:W3CDTF">2025-02-26T19:59:33Z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0x010100CB5C14A167E88147BF64584B803D8660</vt:lpwstr>
  </property>
</Properties>
</file>